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4" r:id="rId5"/>
    <p:sldId id="267" r:id="rId6"/>
    <p:sldId id="265" r:id="rId7"/>
    <p:sldId id="269" r:id="rId8"/>
    <p:sldId id="268" r:id="rId9"/>
    <p:sldId id="270" r:id="rId10"/>
    <p:sldId id="277" r:id="rId11"/>
    <p:sldId id="260" r:id="rId12"/>
    <p:sldId id="271" r:id="rId13"/>
    <p:sldId id="272" r:id="rId14"/>
    <p:sldId id="273" r:id="rId15"/>
    <p:sldId id="274" r:id="rId16"/>
    <p:sldId id="275" r:id="rId17"/>
    <p:sldId id="261" r:id="rId18"/>
    <p:sldId id="262" r:id="rId19"/>
    <p:sldId id="263" r:id="rId20"/>
    <p:sldId id="25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BB4-9A1A-0235-6FEF-350CF64EF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805CE-892F-AC69-A29B-C0168ABD1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29F5-2872-019F-784A-96D19578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3BDE3-7DC2-46C8-0C20-6BD5BD2B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9B6D7-3ED3-9E56-9424-C2E1048E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7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A9B1-CF19-57CD-9F0D-65837152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CA85F-5F19-9D46-58FF-9F808A3C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9031B-7D1C-1E78-0AEC-0A798202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BAEF0-CD62-D6FA-A229-8E2998F3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00454-87A6-BE05-6D6A-4388EB0F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7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BDA5CC-DCE9-EB70-415F-9080D97E5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41E3D-7FEA-E183-1688-CDC4D1F6F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7C02B-ADF5-3039-4E4A-23AD761D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DB6DC-C7EB-1BA5-540E-A3526FA2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1C69C-3C83-43B6-E8F5-62563741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2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EFBF-DB4A-FC13-541E-A185C436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666E6-6848-929E-F7CF-4849F86BB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6C20-BE72-06B2-43DE-BDECBEBD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6CAC0-E8DF-65C3-54DD-45150F01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4495-5394-E54B-F830-33E82CFA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7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2BDF-3EB3-0618-E0E3-4E918701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27572-260A-167B-74F9-AFDFBC386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A2276-5AC9-4310-05F8-D1812731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85079-2B10-279C-9554-B225C5C9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E3610-332C-96C8-55A4-A21D9F17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5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6790-940D-0DE6-630F-B7C1695A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8F15-F29A-5B7D-CB2C-7F8163940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96C6A-750F-B87A-D1BC-76AEDED15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A12E1-D852-36C3-8387-D79ACBFF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9F692-7E1F-611C-7EF9-97C86731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1F295-0227-BF03-4310-B02D9905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7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CA90-0F2B-DB53-3748-F1435377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2AF48-5508-9A5B-FD61-832D0D439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2B777-E177-E496-6A30-0D2B8C9CF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89F8A-EF84-20B6-828F-1CB0363AE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896FF-82F3-1DFE-2E71-EDDDC25FD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3DA358-7BB8-FF00-AE80-669E5640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904AD7-E739-80A1-C0A7-DDC138B7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BCB09-69C5-54F5-1DA6-3ED24874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8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B684-FAB5-E9C9-0436-CD308399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6A8DF-BA18-F133-27FD-ADE2B98D1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8CD80-AD8D-FE5C-D07F-23FA2961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4684A-ED86-9BB2-12FA-ACE7187F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3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913C3-8CEC-00D8-D682-F67213AAB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DB8E2-DCFF-AC7F-605B-2FE998A1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C9B35-A9C0-D1E2-0601-68BEC590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5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7F33-BF39-BAA5-C7BE-C7D74F1E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D2CD-C5F1-F2C2-FD88-4886C3362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7ED98-EA6C-B722-BABD-227851382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4F70A-C98C-5243-A5D2-04BA62662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AE791-5005-8AA8-8ED4-D40F4E8D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7E278-C11A-BCCA-AD63-A33B0EED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187F-DE22-3F57-6FD4-DE32C187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A9EB2-1740-B9C7-F33B-65213C8F2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B3F25-245B-7468-F4F6-95126F0A5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65A96-BDD6-86FF-1CA3-C47E3ABE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AD8E2-98F6-83B7-1DBC-4F9E84D6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79E22-B293-B5B4-B01C-CF874E4C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6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441A3C-E513-5D82-D306-B9524FF2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ACB12-4793-17A1-C46B-4F93042FD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239FE-409D-2350-F408-ED80EA66A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AE1B4B-6E4F-E344-8725-F563FA0C39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A619-2EDB-BF78-7D18-4E3C2E839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81D38-9287-BC23-05B3-581A91F17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C4105D-3BB5-694A-9A32-46339B433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l@c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F933-2C66-10CF-7F14-4DBFBCDE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AAAI Fall Symposium on </a:t>
            </a:r>
            <a:br>
              <a:rPr lang="en-US" dirty="0"/>
            </a:br>
            <a:r>
              <a:rPr lang="en-US" dirty="0"/>
              <a:t>Integrating Cognitive Architectures </a:t>
            </a:r>
            <a:br>
              <a:rPr lang="en-US" dirty="0"/>
            </a:br>
            <a:r>
              <a:rPr lang="en-US" dirty="0"/>
              <a:t>and 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F2EC-CBB1-0822-0917-DDFBC597C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</a:t>
            </a:r>
            <a:r>
              <a:rPr lang="en-US" dirty="0" err="1"/>
              <a:t>Lebiere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cl@cmu.edu</a:t>
            </a:r>
            <a:r>
              <a:rPr lang="en-US" dirty="0"/>
              <a:t>)</a:t>
            </a:r>
          </a:p>
          <a:p>
            <a:r>
              <a:rPr lang="en-US" dirty="0"/>
              <a:t>Psychology Department</a:t>
            </a:r>
          </a:p>
          <a:p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12086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84CF-2E76-873C-AF8D-B4E2632B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A85-17CF-61C1-5A38-1C10DCD0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74456" cy="4802187"/>
          </a:xfrm>
        </p:spPr>
        <p:txBody>
          <a:bodyPr>
            <a:normAutofit/>
          </a:bodyPr>
          <a:lstStyle/>
          <a:p>
            <a:r>
              <a:rPr lang="en-US" sz="2400" dirty="0"/>
              <a:t>CNLU a rule-based semantic parser</a:t>
            </a:r>
          </a:p>
          <a:p>
            <a:pPr lvl="1"/>
            <a:r>
              <a:rPr lang="en-US" sz="2000" dirty="0" err="1"/>
              <a:t>CycL</a:t>
            </a:r>
            <a:r>
              <a:rPr lang="en-US" sz="2000" dirty="0"/>
              <a:t> representation grounded in </a:t>
            </a:r>
            <a:r>
              <a:rPr lang="en-US" sz="2000" dirty="0" err="1"/>
              <a:t>NextKB</a:t>
            </a:r>
            <a:endParaRPr lang="en-US" sz="2000" dirty="0"/>
          </a:p>
          <a:p>
            <a:pPr lvl="1"/>
            <a:r>
              <a:rPr lang="en-US" sz="2000" dirty="0"/>
              <a:t>FrameNet2 lexical semantic mappings </a:t>
            </a:r>
          </a:p>
          <a:p>
            <a:pPr lvl="1"/>
            <a:r>
              <a:rPr lang="en-US" sz="2000" dirty="0"/>
              <a:t>task constraints to guide abduction, using domain-specific rules or analogical Q/A</a:t>
            </a:r>
          </a:p>
          <a:p>
            <a:pPr lvl="1"/>
            <a:r>
              <a:rPr lang="en-US" sz="2000" dirty="0"/>
              <a:t>Inspectable but disambiguation &amp; coverage</a:t>
            </a:r>
          </a:p>
          <a:p>
            <a:r>
              <a:rPr lang="en-US" sz="2400" dirty="0"/>
              <a:t>Use LLM (BERT) to augment analogy</a:t>
            </a:r>
          </a:p>
          <a:p>
            <a:pPr lvl="1"/>
            <a:r>
              <a:rPr lang="en-US" sz="2000" dirty="0"/>
              <a:t>LLM as frame classifier for disambiguation</a:t>
            </a:r>
          </a:p>
          <a:p>
            <a:pPr lvl="1"/>
            <a:r>
              <a:rPr lang="en-US" sz="2000" dirty="0"/>
              <a:t>Predict fact plausibility (poor in isolation)</a:t>
            </a:r>
          </a:p>
          <a:p>
            <a:r>
              <a:rPr lang="en-US" sz="2400" dirty="0"/>
              <a:t>Future uses</a:t>
            </a:r>
          </a:p>
          <a:p>
            <a:pPr lvl="1"/>
            <a:r>
              <a:rPr lang="en-US" sz="2000" dirty="0"/>
              <a:t>Finer-grained disambiguation (</a:t>
            </a:r>
            <a:r>
              <a:rPr lang="en-US" sz="2000" dirty="0" err="1"/>
              <a:t>NextKB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Simplifying text inputs for semantic parser</a:t>
            </a:r>
          </a:p>
          <a:p>
            <a:pPr lvl="1"/>
            <a:r>
              <a:rPr lang="en-US" sz="2000" dirty="0"/>
              <a:t>Bypass parser and generate predicates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 descr="A close up of a business card&#10;&#10;Description automatically generated">
            <a:extLst>
              <a:ext uri="{FF2B5EF4-FFF2-40B4-BE49-F238E27FC236}">
                <a16:creationId xmlns:a16="http://schemas.microsoft.com/office/drawing/2014/main" id="{684FCC53-45B9-543D-195C-2B34740E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656" y="683005"/>
            <a:ext cx="5491411" cy="1007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4C8AE7-F118-A5D3-041E-CC5E8904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02" y="2217371"/>
            <a:ext cx="5414065" cy="35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C49A-542D-5F0C-A9E2-A838B03A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4: Architectural Integration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E422C5-AB0C-0C96-FDEA-D41BF640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77768"/>
            <a:ext cx="9581003" cy="21587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FC3A7D3-FC49-18EA-039C-A1956B52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963193"/>
            <a:ext cx="9581003" cy="21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8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84CF-2E76-873C-AF8D-B4E2632B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Bridging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A85-17CF-61C1-5A38-1C10DCD0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Modules as generative pre-trained networks </a:t>
            </a:r>
          </a:p>
          <a:p>
            <a:r>
              <a:rPr lang="en-US" sz="2400" dirty="0"/>
              <a:t>Central production bottleneck</a:t>
            </a:r>
          </a:p>
          <a:p>
            <a:r>
              <a:rPr lang="en-US" sz="2400" dirty="0"/>
              <a:t> Shadow productions in peripheral modules</a:t>
            </a:r>
          </a:p>
          <a:p>
            <a:pPr lvl="1"/>
            <a:r>
              <a:rPr lang="en-US" sz="2000" dirty="0"/>
              <a:t>Monitor signals in low-level modules</a:t>
            </a:r>
          </a:p>
          <a:p>
            <a:pPr lvl="1"/>
            <a:r>
              <a:rPr lang="en-US" sz="2000" dirty="0"/>
              <a:t>Manage attention and WM context</a:t>
            </a:r>
          </a:p>
          <a:p>
            <a:pPr lvl="1"/>
            <a:r>
              <a:rPr lang="en-US" sz="2000" dirty="0"/>
              <a:t>Handles (de)tokenization functionality</a:t>
            </a:r>
          </a:p>
          <a:p>
            <a:r>
              <a:rPr lang="en-US" sz="2400" dirty="0"/>
              <a:t>Middle Memory</a:t>
            </a:r>
          </a:p>
          <a:p>
            <a:pPr lvl="1"/>
            <a:r>
              <a:rPr lang="en-US" sz="2000" dirty="0"/>
              <a:t>Assigns activation values to bottom-up vectors</a:t>
            </a:r>
          </a:p>
          <a:p>
            <a:pPr lvl="1"/>
            <a:r>
              <a:rPr lang="en-US" sz="2000" dirty="0"/>
              <a:t>Stores top-down context in graph structures</a:t>
            </a:r>
          </a:p>
          <a:p>
            <a:pPr lvl="1"/>
            <a:r>
              <a:rPr lang="en-US" sz="2000" dirty="0"/>
              <a:t>Provide attentional context to generative models</a:t>
            </a:r>
          </a:p>
          <a:p>
            <a:pPr lvl="1"/>
            <a:r>
              <a:rPr lang="en-US" sz="2000" dirty="0"/>
              <a:t>Reinforce shadow productions from patterns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FF94D9DD-ABD9-5A8C-073F-84EFC676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55" y="641817"/>
            <a:ext cx="5486401" cy="1048871"/>
          </a:xfrm>
          <a:prstGeom prst="rect">
            <a:avLst/>
          </a:prstGeom>
        </p:spPr>
      </p:pic>
      <p:pic>
        <p:nvPicPr>
          <p:cNvPr id="8" name="Picture 7" descr="A diagram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901EECF3-9320-55C9-CAB6-610C348B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35" y="1725751"/>
            <a:ext cx="401844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84CF-2E76-873C-AF8D-B4E2632B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Language-Based 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A85-17CF-61C1-5A38-1C10DCD0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8"/>
            <a:ext cx="5791739" cy="4740965"/>
          </a:xfrm>
        </p:spPr>
        <p:txBody>
          <a:bodyPr>
            <a:normAutofit/>
          </a:bodyPr>
          <a:lstStyle/>
          <a:p>
            <a:r>
              <a:rPr lang="en-US" sz="2400" dirty="0"/>
              <a:t>LLMs akin to System 1 - need System 2</a:t>
            </a:r>
          </a:p>
          <a:p>
            <a:pPr lvl="1"/>
            <a:r>
              <a:rPr lang="en-US" sz="2000" dirty="0"/>
              <a:t>No backtracking in next token prediction</a:t>
            </a:r>
          </a:p>
          <a:p>
            <a:pPr lvl="1"/>
            <a:r>
              <a:rPr lang="en-US" sz="2000" dirty="0"/>
              <a:t>Lack of reasoning and planning abilities</a:t>
            </a:r>
          </a:p>
          <a:p>
            <a:r>
              <a:rPr lang="en-US" sz="2400" dirty="0"/>
              <a:t>Add Language Model-Based Cognition</a:t>
            </a:r>
          </a:p>
          <a:p>
            <a:pPr lvl="1"/>
            <a:r>
              <a:rPr lang="en-US" sz="2000" dirty="0"/>
              <a:t>Used for textual input-output settings</a:t>
            </a:r>
          </a:p>
          <a:p>
            <a:pPr lvl="1"/>
            <a:r>
              <a:rPr lang="en-US" sz="2000" dirty="0"/>
              <a:t>LLMs used for 3 long-term memories</a:t>
            </a:r>
          </a:p>
          <a:p>
            <a:pPr lvl="2"/>
            <a:r>
              <a:rPr lang="en-US" sz="1800" dirty="0"/>
              <a:t>Memory module retrieves based on context</a:t>
            </a:r>
          </a:p>
          <a:p>
            <a:pPr lvl="2"/>
            <a:r>
              <a:rPr lang="en-US" sz="1800" dirty="0"/>
              <a:t>Thought module monitors and regulates</a:t>
            </a:r>
          </a:p>
          <a:p>
            <a:pPr lvl="2"/>
            <a:r>
              <a:rPr lang="en-US" sz="1800" dirty="0"/>
              <a:t>Action module maintains structures in WM</a:t>
            </a:r>
          </a:p>
          <a:p>
            <a:pPr lvl="1"/>
            <a:r>
              <a:rPr lang="en-US" sz="2000" dirty="0"/>
              <a:t>Retrieval module attends to WM structures</a:t>
            </a:r>
          </a:p>
          <a:p>
            <a:pPr lvl="2"/>
            <a:r>
              <a:rPr lang="en-US" sz="1800" dirty="0"/>
              <a:t>Provides context to other modules</a:t>
            </a:r>
          </a:p>
          <a:p>
            <a:pPr lvl="1"/>
            <a:r>
              <a:rPr lang="en-US" sz="2200" dirty="0"/>
              <a:t>Augment pre-trained modules</a:t>
            </a:r>
          </a:p>
          <a:p>
            <a:pPr lvl="2"/>
            <a:r>
              <a:rPr lang="en-US" sz="1800" dirty="0"/>
              <a:t>Instructions, reinforcement, online learning</a:t>
            </a:r>
          </a:p>
          <a:p>
            <a:pPr lvl="1"/>
            <a:endParaRPr lang="en-US" sz="1600" dirty="0"/>
          </a:p>
          <a:p>
            <a:endParaRPr lang="en-US" sz="2400" dirty="0"/>
          </a:p>
        </p:txBody>
      </p:sp>
      <p:pic>
        <p:nvPicPr>
          <p:cNvPr id="9" name="Picture 8" descr="A diagram of a memory module&#10;&#10;Description automatically generated">
            <a:extLst>
              <a:ext uri="{FF2B5EF4-FFF2-40B4-BE49-F238E27FC236}">
                <a16:creationId xmlns:a16="http://schemas.microsoft.com/office/drawing/2014/main" id="{8AFEB73E-4345-847D-A363-D9E10BB0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39" y="1928481"/>
            <a:ext cx="5486402" cy="3814002"/>
          </a:xfrm>
          <a:prstGeom prst="rect">
            <a:avLst/>
          </a:prstGeom>
        </p:spPr>
      </p:pic>
      <p:pic>
        <p:nvPicPr>
          <p:cNvPr id="11" name="Picture 10" descr="A close up of a business card&#10;&#10;Description automatically generated">
            <a:extLst>
              <a:ext uri="{FF2B5EF4-FFF2-40B4-BE49-F238E27FC236}">
                <a16:creationId xmlns:a16="http://schemas.microsoft.com/office/drawing/2014/main" id="{EB6D651E-7416-4633-BC4B-5FC1527BB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11" y="602918"/>
            <a:ext cx="5486403" cy="10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5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C49A-542D-5F0C-A9E2-A838B03A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5: Alternative Architectures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E422C5-AB0C-0C96-FDEA-D41BF640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77768"/>
            <a:ext cx="9581003" cy="21587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FC3A7D3-FC49-18EA-039C-A1956B52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963193"/>
            <a:ext cx="9581003" cy="21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25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84CF-2E76-873C-AF8D-B4E2632B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Grounding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A85-17CF-61C1-5A38-1C10DCD0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8"/>
            <a:ext cx="6695661" cy="4740965"/>
          </a:xfrm>
        </p:spPr>
        <p:txBody>
          <a:bodyPr>
            <a:normAutofit/>
          </a:bodyPr>
          <a:lstStyle/>
          <a:p>
            <a:r>
              <a:rPr lang="en-US" sz="2400" dirty="0"/>
              <a:t>Instance-Based Learning modeling</a:t>
            </a:r>
          </a:p>
          <a:p>
            <a:pPr lvl="1"/>
            <a:r>
              <a:rPr lang="en-US" sz="2000" dirty="0"/>
              <a:t>General methodology for modeling decision making</a:t>
            </a:r>
          </a:p>
          <a:p>
            <a:pPr lvl="1"/>
            <a:r>
              <a:rPr lang="en-US" sz="2000" dirty="0"/>
              <a:t>Scalability issues with feature-based representation</a:t>
            </a:r>
          </a:p>
          <a:p>
            <a:pPr lvl="1"/>
            <a:r>
              <a:rPr lang="en-US" sz="2000" dirty="0"/>
              <a:t>Need similarity metrics for feature dimensions</a:t>
            </a:r>
          </a:p>
          <a:p>
            <a:r>
              <a:rPr lang="en-US" sz="2400" dirty="0"/>
              <a:t>Generate embedding with generative model </a:t>
            </a:r>
          </a:p>
          <a:p>
            <a:pPr lvl="1"/>
            <a:r>
              <a:rPr lang="en-US" sz="2000" dirty="0"/>
              <a:t>Trained to extract underlying causal regularities</a:t>
            </a:r>
          </a:p>
          <a:p>
            <a:pPr lvl="1"/>
            <a:r>
              <a:rPr lang="en-US" sz="2000" dirty="0"/>
              <a:t>Evaluate 3 classes of generative models</a:t>
            </a:r>
          </a:p>
          <a:p>
            <a:pPr lvl="2"/>
            <a:r>
              <a:rPr lang="en-US" sz="1800" dirty="0"/>
              <a:t>Variational Autoencoders (VAEs)</a:t>
            </a:r>
          </a:p>
          <a:p>
            <a:pPr lvl="2"/>
            <a:r>
              <a:rPr lang="en-US" sz="1800" dirty="0"/>
              <a:t>Generative Adversarial Networks (GANs)</a:t>
            </a:r>
          </a:p>
          <a:p>
            <a:pPr lvl="2"/>
            <a:r>
              <a:rPr lang="en-US" sz="1800" dirty="0"/>
              <a:t>Visual Transformers (</a:t>
            </a:r>
            <a:r>
              <a:rPr lang="en-US" sz="1800" dirty="0" err="1"/>
              <a:t>ViT</a:t>
            </a:r>
            <a:r>
              <a:rPr lang="en-US" sz="1800" dirty="0"/>
              <a:t>)</a:t>
            </a:r>
          </a:p>
          <a:p>
            <a:pPr lvl="1"/>
            <a:r>
              <a:rPr lang="en-US" sz="2000" dirty="0"/>
              <a:t>Set similarity metrics from vector representations</a:t>
            </a:r>
          </a:p>
          <a:p>
            <a:pPr lvl="1"/>
            <a:r>
              <a:rPr lang="en-US" sz="2000" dirty="0"/>
              <a:t>Learn attentional weights from feature utility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D248E6C4-83DF-544F-90B8-CBE63FC7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39" y="365125"/>
            <a:ext cx="5485847" cy="1486023"/>
          </a:xfrm>
          <a:prstGeom prst="rect">
            <a:avLst/>
          </a:prstGeom>
        </p:spPr>
      </p:pic>
      <p:pic>
        <p:nvPicPr>
          <p:cNvPr id="7" name="Picture 6" descr="A diagram of a model output&#10;&#10;Description automatically generated">
            <a:extLst>
              <a:ext uri="{FF2B5EF4-FFF2-40B4-BE49-F238E27FC236}">
                <a16:creationId xmlns:a16="http://schemas.microsoft.com/office/drawing/2014/main" id="{ED714D55-5881-E4DE-6E60-AF013428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4" y="1851301"/>
            <a:ext cx="3395116" cy="46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84CF-2E76-873C-AF8D-B4E2632B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Grounding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A85-17CF-61C1-5A38-1C10DCD0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8"/>
            <a:ext cx="5970103" cy="4740965"/>
          </a:xfrm>
        </p:spPr>
        <p:txBody>
          <a:bodyPr>
            <a:normAutofit/>
          </a:bodyPr>
          <a:lstStyle/>
          <a:p>
            <a:r>
              <a:rPr lang="en-US" sz="2400" dirty="0"/>
              <a:t>Cognitive perspective on grounding</a:t>
            </a:r>
          </a:p>
          <a:p>
            <a:pPr lvl="1"/>
            <a:r>
              <a:rPr lang="en-US" sz="2000" dirty="0"/>
              <a:t>Symbol grounding and vector grounding</a:t>
            </a:r>
          </a:p>
          <a:p>
            <a:pPr lvl="1"/>
            <a:r>
              <a:rPr lang="en-US" sz="2000" dirty="0"/>
              <a:t>Sensorimotor grounding</a:t>
            </a:r>
          </a:p>
          <a:p>
            <a:pPr lvl="2"/>
            <a:r>
              <a:rPr lang="en-US" sz="1800" dirty="0"/>
              <a:t>Embodied cognitive systems and robots</a:t>
            </a:r>
          </a:p>
          <a:p>
            <a:pPr lvl="1"/>
            <a:r>
              <a:rPr lang="en-US" sz="2000" dirty="0"/>
              <a:t>Communicative grounding</a:t>
            </a:r>
          </a:p>
          <a:p>
            <a:pPr lvl="2"/>
            <a:r>
              <a:rPr lang="en-US" sz="1800" dirty="0"/>
              <a:t>Common understanding from conversation</a:t>
            </a:r>
          </a:p>
          <a:p>
            <a:pPr lvl="1"/>
            <a:r>
              <a:rPr lang="en-US" sz="2000" dirty="0"/>
              <a:t>Epistemic grounding</a:t>
            </a:r>
          </a:p>
          <a:p>
            <a:pPr lvl="2"/>
            <a:r>
              <a:rPr lang="en-US" sz="1800" dirty="0"/>
              <a:t>Relation of lexicon to external knowledge</a:t>
            </a:r>
          </a:p>
          <a:p>
            <a:pPr lvl="1"/>
            <a:r>
              <a:rPr lang="en-US" sz="2000" dirty="0"/>
              <a:t>Relational grounding</a:t>
            </a:r>
          </a:p>
          <a:p>
            <a:pPr lvl="2"/>
            <a:r>
              <a:rPr lang="en-US" sz="1800" dirty="0"/>
              <a:t>Meaning determined in relation to other words</a:t>
            </a:r>
          </a:p>
          <a:p>
            <a:pPr lvl="2"/>
            <a:r>
              <a:rPr lang="en-US" sz="1800" dirty="0"/>
              <a:t>Combinatorial vs continuous vector space</a:t>
            </a:r>
          </a:p>
          <a:p>
            <a:pPr lvl="1"/>
            <a:r>
              <a:rPr lang="en-US" sz="2000" dirty="0"/>
              <a:t>Referential grounding</a:t>
            </a:r>
          </a:p>
          <a:p>
            <a:pPr lvl="2"/>
            <a:r>
              <a:rPr lang="en-US" sz="1800" dirty="0"/>
              <a:t>Connect representations to things in the world</a:t>
            </a:r>
          </a:p>
          <a:p>
            <a:pPr lvl="1"/>
            <a:r>
              <a:rPr lang="en-US" sz="2000" dirty="0"/>
              <a:t>Alignment, grounding and </a:t>
            </a:r>
            <a:r>
              <a:rPr lang="en-US" sz="2000" dirty="0" err="1"/>
              <a:t>instructability</a:t>
            </a:r>
            <a:endParaRPr lang="en-US" sz="2000" dirty="0"/>
          </a:p>
        </p:txBody>
      </p:sp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80EDFED8-2DC7-A8A4-7947-13FFFBB7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374" y="506897"/>
            <a:ext cx="5486400" cy="1288585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C8FA64FF-BE22-538D-6D22-01A021A9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74" y="2127721"/>
            <a:ext cx="2743201" cy="1825547"/>
          </a:xfrm>
          <a:prstGeom prst="rect">
            <a:avLst/>
          </a:prstGeom>
        </p:spPr>
      </p:pic>
      <p:pic>
        <p:nvPicPr>
          <p:cNvPr id="11" name="Picture 10" descr="A diagram of a system&#10;&#10;Description automatically generated">
            <a:extLst>
              <a:ext uri="{FF2B5EF4-FFF2-40B4-BE49-F238E27FC236}">
                <a16:creationId xmlns:a16="http://schemas.microsoft.com/office/drawing/2014/main" id="{5EF72666-B2F2-E948-EAE2-5F7C8D79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344" y="1996889"/>
            <a:ext cx="2743201" cy="2259107"/>
          </a:xfrm>
          <a:prstGeom prst="rect">
            <a:avLst/>
          </a:prstGeom>
        </p:spPr>
      </p:pic>
      <p:pic>
        <p:nvPicPr>
          <p:cNvPr id="13" name="Picture 12" descr="A diagram of a person's head&#10;&#10;Description automatically generated">
            <a:extLst>
              <a:ext uri="{FF2B5EF4-FFF2-40B4-BE49-F238E27FC236}">
                <a16:creationId xmlns:a16="http://schemas.microsoft.com/office/drawing/2014/main" id="{F15CFCEE-A850-6D67-D8A3-DE4093846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457" y="4238945"/>
            <a:ext cx="2743201" cy="2245836"/>
          </a:xfrm>
          <a:prstGeom prst="rect">
            <a:avLst/>
          </a:prstGeom>
        </p:spPr>
      </p:pic>
      <p:pic>
        <p:nvPicPr>
          <p:cNvPr id="15" name="Picture 14" descr="A diagram of a model&#10;&#10;Description automatically generated">
            <a:extLst>
              <a:ext uri="{FF2B5EF4-FFF2-40B4-BE49-F238E27FC236}">
                <a16:creationId xmlns:a16="http://schemas.microsoft.com/office/drawing/2014/main" id="{BC5FE0C9-47BC-6938-969E-E924CD477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344" y="4518985"/>
            <a:ext cx="2743201" cy="19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E6AE-E526-F050-4C6F-485E254D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3: Posters and 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64235-CD69-1908-A75D-AF6173DB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179410"/>
            <a:ext cx="9576275" cy="1151903"/>
          </a:xfrm>
          <a:prstGeom prst="rect">
            <a:avLst/>
          </a:prstGeom>
        </p:spPr>
      </p:pic>
      <p:pic>
        <p:nvPicPr>
          <p:cNvPr id="7" name="Picture 6" descr="A close-up of a list of text&#10;&#10;Description automatically generated">
            <a:extLst>
              <a:ext uri="{FF2B5EF4-FFF2-40B4-BE49-F238E27FC236}">
                <a16:creationId xmlns:a16="http://schemas.microsoft.com/office/drawing/2014/main" id="{D3B966FA-EED7-30C7-EEBA-AE8D0A47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6096"/>
            <a:ext cx="9576275" cy="36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0C9F-EDE6-CC7A-F630-13C295BC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Model vs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707A6-B219-E61D-0B6F-016C9FE1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0"/>
            <a:ext cx="5257800" cy="504982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Attention is/as working memory</a:t>
            </a:r>
          </a:p>
          <a:p>
            <a:r>
              <a:rPr lang="en-US" sz="2400" dirty="0">
                <a:solidFill>
                  <a:srgbClr val="00B050"/>
                </a:solidFill>
              </a:rPr>
              <a:t>Token/vector is symbolic/</a:t>
            </a:r>
            <a:r>
              <a:rPr lang="en-US" sz="2400" dirty="0" err="1">
                <a:solidFill>
                  <a:srgbClr val="00B050"/>
                </a:solidFill>
              </a:rPr>
              <a:t>subsymbolic</a:t>
            </a:r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Probabilistic </a:t>
            </a:r>
            <a:r>
              <a:rPr lang="en-US" sz="2400" dirty="0" err="1">
                <a:solidFill>
                  <a:srgbClr val="00B050"/>
                </a:solidFill>
              </a:rPr>
              <a:t>softmax</a:t>
            </a:r>
            <a:r>
              <a:rPr lang="en-US" sz="2400" dirty="0">
                <a:solidFill>
                  <a:srgbClr val="00B050"/>
                </a:solidFill>
              </a:rPr>
              <a:t> behavior</a:t>
            </a:r>
          </a:p>
          <a:p>
            <a:r>
              <a:rPr lang="en-US" sz="2400" dirty="0">
                <a:solidFill>
                  <a:srgbClr val="92D050"/>
                </a:solidFill>
              </a:rPr>
              <a:t>Tuning through reinforcement learning</a:t>
            </a:r>
          </a:p>
          <a:p>
            <a:r>
              <a:rPr lang="en-US" sz="2400" dirty="0">
                <a:solidFill>
                  <a:srgbClr val="92D050"/>
                </a:solidFill>
              </a:rPr>
              <a:t>Time scale at deliberate act level</a:t>
            </a:r>
          </a:p>
          <a:p>
            <a:r>
              <a:rPr lang="en-US" sz="2400" dirty="0">
                <a:solidFill>
                  <a:srgbClr val="92D050"/>
                </a:solidFill>
              </a:rPr>
              <a:t>Next word as sequential processing</a:t>
            </a:r>
          </a:p>
          <a:p>
            <a:r>
              <a:rPr lang="en-US" sz="2400" dirty="0">
                <a:solidFill>
                  <a:srgbClr val="92D050"/>
                </a:solidFill>
              </a:rPr>
              <a:t>Prompting as buffer interaction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Behaviorism vs cognitivism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 long-term memory</a:t>
            </a:r>
          </a:p>
          <a:p>
            <a:r>
              <a:rPr lang="en-US" sz="2400" dirty="0">
                <a:solidFill>
                  <a:srgbClr val="FFC000"/>
                </a:solidFill>
              </a:rPr>
              <a:t>Batch vs online learning (HC/PC)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No internal control </a:t>
            </a:r>
          </a:p>
          <a:p>
            <a:r>
              <a:rPr lang="en-US" sz="2400" dirty="0">
                <a:solidFill>
                  <a:srgbClr val="FFC000"/>
                </a:solidFill>
              </a:rPr>
              <a:t>Human as external control (ITL)</a:t>
            </a:r>
          </a:p>
          <a:p>
            <a:endParaRPr lang="en-US" sz="2400" dirty="0"/>
          </a:p>
        </p:txBody>
      </p:sp>
      <p:pic>
        <p:nvPicPr>
          <p:cNvPr id="4" name="Picture 6" descr="Approaching Human: Reflections on Large Language Models | by Siddharth  Sharma | Medium">
            <a:extLst>
              <a:ext uri="{FF2B5EF4-FFF2-40B4-BE49-F238E27FC236}">
                <a16:creationId xmlns:a16="http://schemas.microsoft.com/office/drawing/2014/main" id="{6CA4CE06-1939-53AB-570F-9800223C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841" y="2249002"/>
            <a:ext cx="3514065" cy="448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6B8017-FFC2-D8DB-C7DD-53FCAAB7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7731"/>
            <a:ext cx="4162097" cy="23834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523EA9F-B022-EB29-EF66-977CBCE0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72" y="3800910"/>
            <a:ext cx="2407962" cy="27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6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7CF0-0E7B-F1CC-9BCC-10AFA9EE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56D68-6150-4352-B3EF-5D0CC222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304005" cy="5032375"/>
          </a:xfrm>
        </p:spPr>
        <p:txBody>
          <a:bodyPr>
            <a:normAutofit/>
          </a:bodyPr>
          <a:lstStyle/>
          <a:p>
            <a:r>
              <a:rPr lang="en-US" sz="2400" dirty="0"/>
              <a:t>AI exploring space of cognitive architectures</a:t>
            </a:r>
          </a:p>
          <a:p>
            <a:pPr lvl="1"/>
            <a:r>
              <a:rPr lang="en-US" sz="2000" dirty="0"/>
              <a:t>If only there was a consensus to guide them…</a:t>
            </a:r>
          </a:p>
          <a:p>
            <a:pPr lvl="1"/>
            <a:r>
              <a:rPr lang="en-US" sz="2000" dirty="0"/>
              <a:t>How can we make CAs/CMC useful for them?</a:t>
            </a:r>
          </a:p>
          <a:p>
            <a:pPr lvl="1"/>
            <a:r>
              <a:rPr lang="en-US" sz="2000" dirty="0"/>
              <a:t>Implementations vs theory</a:t>
            </a:r>
          </a:p>
          <a:p>
            <a:r>
              <a:rPr lang="en-US" sz="2400" dirty="0"/>
              <a:t>Modular integration as low-hanging fruit</a:t>
            </a:r>
          </a:p>
          <a:p>
            <a:pPr lvl="1"/>
            <a:r>
              <a:rPr lang="en-US" sz="2000" dirty="0"/>
              <a:t>Generative models as language module</a:t>
            </a:r>
          </a:p>
          <a:p>
            <a:pPr lvl="1"/>
            <a:r>
              <a:rPr lang="en-US" sz="2000" dirty="0"/>
              <a:t>Cognitive architectures as memory module</a:t>
            </a:r>
          </a:p>
          <a:p>
            <a:pPr lvl="1"/>
            <a:r>
              <a:rPr lang="en-US" sz="2000" dirty="0"/>
              <a:t>Define agent API and control structures</a:t>
            </a:r>
          </a:p>
          <a:p>
            <a:r>
              <a:rPr lang="en-US" sz="2400" dirty="0"/>
              <a:t>Cognitive science as evaluation framework</a:t>
            </a:r>
          </a:p>
          <a:p>
            <a:pPr lvl="1"/>
            <a:r>
              <a:rPr lang="en-US" sz="2000" dirty="0"/>
              <a:t>Knowledge vs reasoning</a:t>
            </a:r>
          </a:p>
          <a:p>
            <a:pPr lvl="1"/>
            <a:r>
              <a:rPr lang="en-US" sz="2000" dirty="0"/>
              <a:t>Grounding and common sense</a:t>
            </a:r>
          </a:p>
          <a:p>
            <a:pPr lvl="1"/>
            <a:r>
              <a:rPr lang="en-US" sz="2000" dirty="0"/>
              <a:t>Yin and yang of standard benchmark tests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 descr="Cartoon a cartoon of squirrels on a tree&#10;&#10;Description automatically generated">
            <a:extLst>
              <a:ext uri="{FF2B5EF4-FFF2-40B4-BE49-F238E27FC236}">
                <a16:creationId xmlns:a16="http://schemas.microsoft.com/office/drawing/2014/main" id="{9DBA6E71-92A8-F2CD-ACC5-A35980FD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513" y="1052689"/>
            <a:ext cx="4068395" cy="54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6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F354-3A62-EB5D-0245-20A51CC5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Symposium Announcement</a:t>
            </a:r>
          </a:p>
        </p:txBody>
      </p:sp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8E4D3513-EB59-B051-370E-7FF802CB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1052"/>
            <a:ext cx="7772400" cy="47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4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81E0-731A-CD44-62B8-FAD92FF8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F581CD4F-1956-0B26-4BB0-4687744B1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087" y="1568956"/>
            <a:ext cx="5035826" cy="4923919"/>
          </a:xfrm>
        </p:spPr>
      </p:pic>
    </p:spTree>
    <p:extLst>
      <p:ext uri="{BB962C8B-B14F-4D97-AF65-F5344CB8AC3E}">
        <p14:creationId xmlns:p14="http://schemas.microsoft.com/office/powerpoint/2010/main" val="743485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81E0-731A-CD44-62B8-FAD92FF8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@ </a:t>
            </a:r>
            <a:r>
              <a:rPr lang="en-US" dirty="0" err="1"/>
              <a:t>skywritingspress.ca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9C0DBB-E915-0B59-D59D-0FCCFD4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06" y="1302027"/>
            <a:ext cx="3641387" cy="54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7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C49A-542D-5F0C-A9E2-A838B03A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1: Introduction</a:t>
            </a:r>
          </a:p>
        </p:txBody>
      </p:sp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83BFA921-FDB0-5287-1E75-D15FB3AC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97888" cy="46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E23B-4EA1-311F-3B4C-5FA962C8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(John Laird)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6E11C5-A50C-979B-B624-6F2CCB2E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164" y="1308853"/>
            <a:ext cx="4242581" cy="429322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>
                <a:latin typeface="+mn-lt"/>
              </a:rPr>
              <a:t>Cognitive Architectures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B222C6-C32D-0ED0-D152-5908F8CBB736}"/>
              </a:ext>
            </a:extLst>
          </p:cNvPr>
          <p:cNvCxnSpPr>
            <a:cxnSpLocks/>
          </p:cNvCxnSpPr>
          <p:nvPr/>
        </p:nvCxnSpPr>
        <p:spPr>
          <a:xfrm>
            <a:off x="6096003" y="1593557"/>
            <a:ext cx="0" cy="4091651"/>
          </a:xfrm>
          <a:prstGeom prst="line">
            <a:avLst/>
          </a:prstGeom>
          <a:ln w="38100">
            <a:solidFill>
              <a:srgbClr val="1044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864C4A-FAA5-0694-F845-C57E30FC1A0E}"/>
              </a:ext>
            </a:extLst>
          </p:cNvPr>
          <p:cNvSpPr txBox="1">
            <a:spLocks/>
          </p:cNvSpPr>
          <p:nvPr/>
        </p:nvSpPr>
        <p:spPr>
          <a:xfrm>
            <a:off x="6615132" y="1308853"/>
            <a:ext cx="4512049" cy="4293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6447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+mn-lt"/>
              </a:rPr>
              <a:t>Large Language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32AF8-3A16-513D-F9D9-3C2074E72B03}"/>
              </a:ext>
            </a:extLst>
          </p:cNvPr>
          <p:cNvSpPr txBox="1"/>
          <p:nvPr/>
        </p:nvSpPr>
        <p:spPr>
          <a:xfrm>
            <a:off x="6172203" y="1948616"/>
            <a:ext cx="60197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Massive body of context-dependent pre-trained knowledge with some generalization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Amazing fluency across a broad range of language and related capabilities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Continually improved via massive commercial investment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Potential for transduction of vision and motor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rgbClr val="164472"/>
              </a:solidFill>
            </a:endParaRPr>
          </a:p>
          <a:p>
            <a:r>
              <a:rPr lang="en-US" b="1" dirty="0">
                <a:solidFill>
                  <a:srgbClr val="164472"/>
                </a:solidFill>
              </a:rPr>
              <a:t>Limitations: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Require custom/ad hoc architecture and prompts for realizing advanced capabilities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Potential for incorrect, irrelevant, generic responses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No online learning: no memory of experiences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No internal reasoning over different knowledge representations and grounding of words to perception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Computationally expensive for real-time behavior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rgbClr val="16447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76C96-9202-19ED-40F0-3F3856BD4FC9}"/>
              </a:ext>
            </a:extLst>
          </p:cNvPr>
          <p:cNvSpPr txBox="1"/>
          <p:nvPr/>
        </p:nvSpPr>
        <p:spPr>
          <a:xfrm>
            <a:off x="561979" y="1948616"/>
            <a:ext cx="5534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Established approach for embodied, goal-driven agents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No redesign or custom code required for new tasks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Integrates multiple types of knowledge, representations, efficient real-time reasoning, planning, and online learning </a:t>
            </a:r>
          </a:p>
          <a:p>
            <a:endParaRPr lang="en-US" dirty="0">
              <a:solidFill>
                <a:srgbClr val="164472"/>
              </a:solidFill>
            </a:endParaRPr>
          </a:p>
          <a:p>
            <a:r>
              <a:rPr lang="en-US" b="1" dirty="0">
                <a:solidFill>
                  <a:srgbClr val="164472"/>
                </a:solidFill>
              </a:rPr>
              <a:t>Limitations: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Limited innate pre-trained knowledge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No innate language capabilities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Difficulty capturing general regularities in its experience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4472"/>
                </a:solidFill>
              </a:rPr>
              <a:t>No innate perception and motor capabilities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6205C1-BE4F-F5A9-8EDF-B454493183DF}"/>
              </a:ext>
            </a:extLst>
          </p:cNvPr>
          <p:cNvCxnSpPr>
            <a:cxnSpLocks/>
          </p:cNvCxnSpPr>
          <p:nvPr/>
        </p:nvCxnSpPr>
        <p:spPr>
          <a:xfrm>
            <a:off x="5762625" y="2266950"/>
            <a:ext cx="726952" cy="1985454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46C5B1-4971-6EFF-32D9-33767F6774FE}"/>
              </a:ext>
            </a:extLst>
          </p:cNvPr>
          <p:cNvCxnSpPr>
            <a:cxnSpLocks/>
          </p:cNvCxnSpPr>
          <p:nvPr/>
        </p:nvCxnSpPr>
        <p:spPr>
          <a:xfrm>
            <a:off x="5015883" y="3089429"/>
            <a:ext cx="1280142" cy="281422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6F4C88-A993-6AAA-CA95-C16FA7BF1155}"/>
              </a:ext>
            </a:extLst>
          </p:cNvPr>
          <p:cNvCxnSpPr>
            <a:cxnSpLocks/>
          </p:cNvCxnSpPr>
          <p:nvPr/>
        </p:nvCxnSpPr>
        <p:spPr>
          <a:xfrm>
            <a:off x="3657600" y="3231472"/>
            <a:ext cx="2831977" cy="1882066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B2A233-6710-C5F7-3B28-1A457DE86A4E}"/>
              </a:ext>
            </a:extLst>
          </p:cNvPr>
          <p:cNvCxnSpPr>
            <a:cxnSpLocks/>
          </p:cNvCxnSpPr>
          <p:nvPr/>
        </p:nvCxnSpPr>
        <p:spPr>
          <a:xfrm>
            <a:off x="5122416" y="2956264"/>
            <a:ext cx="1367161" cy="185543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BEE93E-3FBF-5283-FE51-D6A089F17772}"/>
              </a:ext>
            </a:extLst>
          </p:cNvPr>
          <p:cNvCxnSpPr>
            <a:cxnSpLocks/>
          </p:cNvCxnSpPr>
          <p:nvPr/>
        </p:nvCxnSpPr>
        <p:spPr>
          <a:xfrm flipH="1">
            <a:off x="4358936" y="2121763"/>
            <a:ext cx="1937089" cy="1882066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D4366-5A21-E6F9-910E-6B2D3DD328A8}"/>
              </a:ext>
            </a:extLst>
          </p:cNvPr>
          <p:cNvCxnSpPr>
            <a:cxnSpLocks/>
          </p:cNvCxnSpPr>
          <p:nvPr/>
        </p:nvCxnSpPr>
        <p:spPr>
          <a:xfrm flipH="1">
            <a:off x="4438835" y="2476870"/>
            <a:ext cx="2050742" cy="208560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115C45-02CC-282B-9F33-098481C97C70}"/>
              </a:ext>
            </a:extLst>
          </p:cNvPr>
          <p:cNvCxnSpPr>
            <a:cxnSpLocks/>
          </p:cNvCxnSpPr>
          <p:nvPr/>
        </p:nvCxnSpPr>
        <p:spPr>
          <a:xfrm flipH="1">
            <a:off x="4128117" y="2672179"/>
            <a:ext cx="2361460" cy="1677879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2C2732-0301-D69D-8032-BA56AD3C8BAE}"/>
              </a:ext>
            </a:extLst>
          </p:cNvPr>
          <p:cNvCxnSpPr>
            <a:cxnSpLocks/>
          </p:cNvCxnSpPr>
          <p:nvPr/>
        </p:nvCxnSpPr>
        <p:spPr>
          <a:xfrm>
            <a:off x="4563122" y="2672179"/>
            <a:ext cx="1926455" cy="276983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11CA69-9CC1-520A-9438-2CE64CF3D69B}"/>
              </a:ext>
            </a:extLst>
          </p:cNvPr>
          <p:cNvCxnSpPr>
            <a:cxnSpLocks/>
          </p:cNvCxnSpPr>
          <p:nvPr/>
        </p:nvCxnSpPr>
        <p:spPr>
          <a:xfrm flipH="1">
            <a:off x="4625266" y="3542190"/>
            <a:ext cx="1802167" cy="1500327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2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84CF-2E76-873C-AF8D-B4E2632B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A85-17CF-61C1-5A38-1C10DCD0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4976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Use case: cell phone-based cognitive agent for visually impaired assistance </a:t>
            </a:r>
          </a:p>
          <a:p>
            <a:r>
              <a:rPr lang="en-US" sz="2400" dirty="0"/>
              <a:t>Modular Approaches</a:t>
            </a:r>
          </a:p>
          <a:p>
            <a:pPr lvl="1"/>
            <a:r>
              <a:rPr lang="en-US" sz="2000" dirty="0"/>
              <a:t>Augment LLM </a:t>
            </a:r>
            <a:r>
              <a:rPr lang="en-US" sz="2000" dirty="0" err="1"/>
              <a:t>CoT</a:t>
            </a:r>
            <a:r>
              <a:rPr lang="en-US" sz="2000" dirty="0"/>
              <a:t> with CA reasoning</a:t>
            </a:r>
          </a:p>
          <a:p>
            <a:pPr lvl="2"/>
            <a:r>
              <a:rPr lang="en-US" sz="1600" dirty="0"/>
              <a:t>CA for consistency and commonsense checking</a:t>
            </a:r>
          </a:p>
          <a:p>
            <a:pPr lvl="1"/>
            <a:r>
              <a:rPr lang="en-US" sz="2000" dirty="0"/>
              <a:t>Multimodal LLMs for CA perception-action</a:t>
            </a:r>
          </a:p>
          <a:p>
            <a:pPr lvl="2"/>
            <a:r>
              <a:rPr lang="en-US" sz="1600" dirty="0"/>
              <a:t>Generate and act on abstract world descriptions</a:t>
            </a:r>
          </a:p>
          <a:p>
            <a:pPr lvl="1"/>
            <a:r>
              <a:rPr lang="en-US" sz="2000" dirty="0"/>
              <a:t>Generalize LLMs use to other CA modules</a:t>
            </a:r>
          </a:p>
          <a:p>
            <a:pPr lvl="2"/>
            <a:r>
              <a:rPr lang="en-US" sz="1600" dirty="0"/>
              <a:t>Knowledge for declarative/procedural memories</a:t>
            </a:r>
          </a:p>
          <a:p>
            <a:pPr lvl="1"/>
            <a:r>
              <a:rPr lang="en-US" sz="2000" dirty="0"/>
              <a:t>Use LLMs for internal CA simulation</a:t>
            </a:r>
          </a:p>
          <a:p>
            <a:pPr lvl="2"/>
            <a:r>
              <a:rPr lang="en-US" sz="1600" dirty="0"/>
              <a:t>LLMs as world models</a:t>
            </a:r>
          </a:p>
          <a:p>
            <a:r>
              <a:rPr lang="en-US" sz="2400" dirty="0"/>
              <a:t>Central role of WM vs context window</a:t>
            </a:r>
          </a:p>
          <a:p>
            <a:pPr lvl="1"/>
            <a:endParaRPr lang="en-US" sz="2000" dirty="0"/>
          </a:p>
        </p:txBody>
      </p:sp>
      <p:pic>
        <p:nvPicPr>
          <p:cNvPr id="5" name="Picture 4" descr="A close-up of a business card&#10;&#10;Description automatically generated">
            <a:extLst>
              <a:ext uri="{FF2B5EF4-FFF2-40B4-BE49-F238E27FC236}">
                <a16:creationId xmlns:a16="http://schemas.microsoft.com/office/drawing/2014/main" id="{C8C08E37-63AD-3009-2717-E855DB77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91" y="632378"/>
            <a:ext cx="5482295" cy="1058310"/>
          </a:xfrm>
          <a:prstGeom prst="rect">
            <a:avLst/>
          </a:prstGeom>
        </p:spPr>
      </p:pic>
      <p:pic>
        <p:nvPicPr>
          <p:cNvPr id="7" name="Picture 6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F3E1069-01AB-414F-468D-EC2B29683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61" y="1952835"/>
            <a:ext cx="5257801" cy="45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2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84CF-2E76-873C-AF8D-B4E2632B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A85-17CF-61C1-5A38-1C10DCD0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041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Neuro-Symbolic Approach</a:t>
            </a:r>
          </a:p>
          <a:p>
            <a:pPr lvl="1"/>
            <a:r>
              <a:rPr lang="en-US" sz="2000" dirty="0"/>
              <a:t>CLARION dual symbolic-neural levels</a:t>
            </a:r>
          </a:p>
          <a:p>
            <a:pPr lvl="1"/>
            <a:r>
              <a:rPr lang="en-US" sz="2000" dirty="0"/>
              <a:t>Generation of symbolic rules from external instructions (IRL) and abstraction of neural patterns (RER)</a:t>
            </a:r>
          </a:p>
          <a:p>
            <a:pPr lvl="1"/>
            <a:r>
              <a:rPr lang="en-US" sz="2000" dirty="0"/>
              <a:t>Top down guidance through prompt engineering by symbolic productions</a:t>
            </a:r>
          </a:p>
          <a:p>
            <a:r>
              <a:rPr lang="en-US" sz="2400" dirty="0"/>
              <a:t>Agency Approach</a:t>
            </a:r>
          </a:p>
          <a:p>
            <a:pPr lvl="1"/>
            <a:r>
              <a:rPr lang="en-US" sz="2000" dirty="0"/>
              <a:t>Mixed specialized CA/LLM micro-agents (a la Society of Mind/Wisdom of Crowds) synchronized through Global Workspace</a:t>
            </a:r>
          </a:p>
          <a:p>
            <a:pPr lvl="1"/>
            <a:r>
              <a:rPr lang="en-US" sz="2000" dirty="0"/>
              <a:t>Macro-level agents as cognitive twins supporting user interactions</a:t>
            </a:r>
          </a:p>
          <a:p>
            <a:pPr lvl="1"/>
            <a:endParaRPr lang="en-US" sz="2000" dirty="0"/>
          </a:p>
        </p:txBody>
      </p:sp>
      <p:pic>
        <p:nvPicPr>
          <p:cNvPr id="5" name="Picture 4" descr="A close-up of a business card&#10;&#10;Description automatically generated">
            <a:extLst>
              <a:ext uri="{FF2B5EF4-FFF2-40B4-BE49-F238E27FC236}">
                <a16:creationId xmlns:a16="http://schemas.microsoft.com/office/drawing/2014/main" id="{C8C08E37-63AD-3009-2717-E855DB77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91" y="632378"/>
            <a:ext cx="5482295" cy="1058310"/>
          </a:xfrm>
          <a:prstGeom prst="rect">
            <a:avLst/>
          </a:prstGeom>
        </p:spPr>
      </p:pic>
      <p:pic>
        <p:nvPicPr>
          <p:cNvPr id="9" name="Picture 8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D671AE7C-F0AE-9074-F955-AD746CD3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61" y="1699204"/>
            <a:ext cx="5482295" cy="2302090"/>
          </a:xfrm>
          <a:prstGeom prst="rect">
            <a:avLst/>
          </a:prstGeom>
        </p:spPr>
      </p:pic>
      <p:pic>
        <p:nvPicPr>
          <p:cNvPr id="11" name="Picture 10" descr="A diagram of a global work space&#10;&#10;Description automatically generated">
            <a:extLst>
              <a:ext uri="{FF2B5EF4-FFF2-40B4-BE49-F238E27FC236}">
                <a16:creationId xmlns:a16="http://schemas.microsoft.com/office/drawing/2014/main" id="{87816693-849C-A537-E019-F771878F0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60" y="4167695"/>
            <a:ext cx="5482295" cy="21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6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C49A-542D-5F0C-A9E2-A838B03A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2: Offline Knowledge Generation</a:t>
            </a:r>
          </a:p>
        </p:txBody>
      </p:sp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83BFA921-FDB0-5287-1E75-D15FB3AC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97888" cy="46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84CF-2E76-873C-AF8D-B4E2632B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 Ontologies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A85-17CF-61C1-5A38-1C10DCD0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Analogy process: retrieval, mapping, abstraction, generalization</a:t>
            </a:r>
          </a:p>
          <a:p>
            <a:r>
              <a:rPr lang="en-US" sz="2400" dirty="0"/>
              <a:t>Knowledge engineering bottleneck</a:t>
            </a:r>
          </a:p>
          <a:p>
            <a:r>
              <a:rPr lang="en-US" sz="2400" dirty="0"/>
              <a:t>Improve </a:t>
            </a:r>
            <a:r>
              <a:rPr lang="en-US" sz="2400" dirty="0" err="1"/>
              <a:t>tailorability</a:t>
            </a:r>
            <a:r>
              <a:rPr lang="en-US" sz="2400" dirty="0"/>
              <a:t> and generality</a:t>
            </a:r>
          </a:p>
          <a:p>
            <a:r>
              <a:rPr lang="en-US" sz="2400" dirty="0"/>
              <a:t>Extract triple chunks from free text</a:t>
            </a:r>
          </a:p>
          <a:p>
            <a:pPr lvl="1"/>
            <a:r>
              <a:rPr lang="en-US" sz="2000" dirty="0"/>
              <a:t>Subject-relation-object</a:t>
            </a:r>
          </a:p>
          <a:p>
            <a:pPr lvl="1"/>
            <a:r>
              <a:rPr lang="en-US" sz="2000" dirty="0"/>
              <a:t>Sentiment and confidence scores</a:t>
            </a:r>
          </a:p>
          <a:p>
            <a:r>
              <a:rPr lang="en-US" sz="2400" dirty="0"/>
              <a:t>Filter triples based on entities</a:t>
            </a:r>
          </a:p>
          <a:p>
            <a:r>
              <a:rPr lang="en-US" sz="2400" dirty="0"/>
              <a:t>Filter based on object/subject types</a:t>
            </a:r>
          </a:p>
          <a:p>
            <a:r>
              <a:rPr lang="en-US" sz="2400" dirty="0"/>
              <a:t>Compute structural similarity scores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 descr="A close-up of a black and white text&#10;&#10;Description automatically generated">
            <a:extLst>
              <a:ext uri="{FF2B5EF4-FFF2-40B4-BE49-F238E27FC236}">
                <a16:creationId xmlns:a16="http://schemas.microsoft.com/office/drawing/2014/main" id="{69C08C38-7ABC-8142-958A-06FC09763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35" y="545476"/>
            <a:ext cx="5483550" cy="1280149"/>
          </a:xfrm>
          <a:prstGeom prst="rect">
            <a:avLst/>
          </a:prstGeom>
        </p:spPr>
      </p:pic>
      <p:pic>
        <p:nvPicPr>
          <p:cNvPr id="9" name="Picture 8" descr="A diagram of a football game&#10;&#10;Description automatically generated">
            <a:extLst>
              <a:ext uri="{FF2B5EF4-FFF2-40B4-BE49-F238E27FC236}">
                <a16:creationId xmlns:a16="http://schemas.microsoft.com/office/drawing/2014/main" id="{AE8FC994-6ED6-D61D-E88A-C56521D5F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85"/>
          <a:stretch/>
        </p:blipFill>
        <p:spPr>
          <a:xfrm>
            <a:off x="6550335" y="1929228"/>
            <a:ext cx="2846877" cy="1702572"/>
          </a:xfrm>
          <a:prstGeom prst="rect">
            <a:avLst/>
          </a:prstGeom>
        </p:spPr>
      </p:pic>
      <p:pic>
        <p:nvPicPr>
          <p:cNvPr id="11" name="Picture 10" descr="A black and white text&#10;&#10;Description automatically generated">
            <a:extLst>
              <a:ext uri="{FF2B5EF4-FFF2-40B4-BE49-F238E27FC236}">
                <a16:creationId xmlns:a16="http://schemas.microsoft.com/office/drawing/2014/main" id="{516F506D-AE35-7FDB-0071-28E68D9A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228" y="2005977"/>
            <a:ext cx="2623657" cy="1549074"/>
          </a:xfrm>
          <a:prstGeom prst="rect">
            <a:avLst/>
          </a:prstGeom>
        </p:spPr>
      </p:pic>
      <p:pic>
        <p:nvPicPr>
          <p:cNvPr id="13" name="Picture 12" descr="A table of triple statistics&#10;&#10;Description automatically generated">
            <a:extLst>
              <a:ext uri="{FF2B5EF4-FFF2-40B4-BE49-F238E27FC236}">
                <a16:creationId xmlns:a16="http://schemas.microsoft.com/office/drawing/2014/main" id="{56BFAE89-29BC-CDF8-EF6C-580422B8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589" y="3708548"/>
            <a:ext cx="5183041" cy="31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6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C49A-542D-5F0C-A9E2-A838B03A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3: Online Knowledge Extraction</a:t>
            </a:r>
          </a:p>
        </p:txBody>
      </p:sp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83BFA921-FDB0-5287-1E75-D15FB3AC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97888" cy="46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20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867</Words>
  <Application>Microsoft Macintosh PowerPoint</Application>
  <PresentationFormat>Widescreen</PresentationFormat>
  <Paragraphs>159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Summary of AAAI Fall Symposium on  Integrating Cognitive Architectures  and Generative Models</vt:lpstr>
      <vt:lpstr>Symposium Announcement</vt:lpstr>
      <vt:lpstr>Session 1: Introduction</vt:lpstr>
      <vt:lpstr>Introduction (John Laird)</vt:lpstr>
      <vt:lpstr>Integration Approaches</vt:lpstr>
      <vt:lpstr>Other Approaches</vt:lpstr>
      <vt:lpstr>Session 2: Offline Knowledge Generation</vt:lpstr>
      <vt:lpstr>Knowledge Ontologies</vt:lpstr>
      <vt:lpstr>Session 3: Online Knowledge Extraction</vt:lpstr>
      <vt:lpstr>Knowledge Acquisition</vt:lpstr>
      <vt:lpstr>Session 4: Architectural Integration</vt:lpstr>
      <vt:lpstr>Bridging Paradigms</vt:lpstr>
      <vt:lpstr>Language-Based Cognition</vt:lpstr>
      <vt:lpstr>Session 5: Alternative Architectures</vt:lpstr>
      <vt:lpstr>Grounding Representations</vt:lpstr>
      <vt:lpstr>Grounding Problem</vt:lpstr>
      <vt:lpstr>Day 3: Posters and Next Steps</vt:lpstr>
      <vt:lpstr>Common Model vs Generative Models</vt:lpstr>
      <vt:lpstr>Roadmap</vt:lpstr>
      <vt:lpstr>References</vt:lpstr>
      <vt:lpstr>More @ skywritingspress.ca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J Lebiere</dc:creator>
  <cp:lastModifiedBy>Christian J Lebiere</cp:lastModifiedBy>
  <cp:revision>108</cp:revision>
  <dcterms:created xsi:type="dcterms:W3CDTF">2024-05-28T16:51:30Z</dcterms:created>
  <dcterms:modified xsi:type="dcterms:W3CDTF">2024-05-29T17:06:54Z</dcterms:modified>
</cp:coreProperties>
</file>